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88" r:id="rId2"/>
    <p:sldId id="489" r:id="rId3"/>
    <p:sldId id="258" r:id="rId4"/>
    <p:sldId id="478" r:id="rId5"/>
    <p:sldId id="471" r:id="rId6"/>
    <p:sldId id="481" r:id="rId7"/>
    <p:sldId id="479" r:id="rId8"/>
    <p:sldId id="480" r:id="rId9"/>
    <p:sldId id="482" r:id="rId10"/>
    <p:sldId id="483" r:id="rId11"/>
    <p:sldId id="484" r:id="rId12"/>
    <p:sldId id="485" r:id="rId13"/>
    <p:sldId id="486" r:id="rId14"/>
    <p:sldId id="48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5220" autoAdjust="0"/>
  </p:normalViewPr>
  <p:slideViewPr>
    <p:cSldViewPr snapToGrid="0">
      <p:cViewPr varScale="1">
        <p:scale>
          <a:sx n="93" d="100"/>
          <a:sy n="93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4538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如图所示，这是模型的整体框架。由三部分组成，第一部分为分层对话者感知编码器；第二部分为核心模块</a:t>
            </a:r>
            <a:r>
              <a:rPr lang="en-US" altLang="zh-CN" dirty="0">
                <a:effectLst/>
              </a:rPr>
              <a:t>——</a:t>
            </a:r>
            <a:r>
              <a:rPr lang="zh-CN" altLang="en-US" dirty="0">
                <a:effectLst/>
              </a:rPr>
              <a:t>协同图交互层；第三部分为解码器部分。将在以下部分中作详细介绍。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0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如图所示，这是模型的整体框架。由三部分组成，第一部分为分层对话者感知编码器；第二部分为核心模块</a:t>
            </a:r>
            <a:r>
              <a:rPr lang="en-US" altLang="zh-CN" dirty="0">
                <a:effectLst/>
              </a:rPr>
              <a:t>——</a:t>
            </a:r>
            <a:r>
              <a:rPr lang="zh-CN" altLang="en-US" dirty="0">
                <a:effectLst/>
              </a:rPr>
              <a:t>协同图交互层；第三部分为解码器部分。将在以下部分中作详细介绍。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55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0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如图所示，这是模型的整体框架。由三部分组成，第一部分为分层对话者感知编码器；第二部分为核心模块</a:t>
            </a:r>
            <a:r>
              <a:rPr lang="en-US" altLang="zh-CN" dirty="0">
                <a:effectLst/>
              </a:rPr>
              <a:t>——</a:t>
            </a:r>
            <a:r>
              <a:rPr lang="zh-CN" altLang="en-US" dirty="0">
                <a:effectLst/>
              </a:rPr>
              <a:t>协同图交互层；第三部分为解码器部分。将在以下部分中作详细介绍。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434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如图所示，这是模型的整体框架。由三部分组成，第一部分为分层对话者感知编码器；第二部分为核心模块</a:t>
            </a:r>
            <a:r>
              <a:rPr lang="en-US" altLang="zh-CN" dirty="0">
                <a:effectLst/>
              </a:rPr>
              <a:t>——</a:t>
            </a:r>
            <a:r>
              <a:rPr lang="zh-CN" altLang="en-US" dirty="0">
                <a:effectLst/>
              </a:rPr>
              <a:t>协同图交互层；第三部分为解码器部分。将在以下部分中作详细介绍。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7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8531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如图所示，这是模型的整体框架。由三部分组成，第一部分为分层对话者感知编码器；第二部分为核心模块</a:t>
            </a:r>
            <a:r>
              <a:rPr lang="en-US" altLang="zh-CN" dirty="0">
                <a:effectLst/>
              </a:rPr>
              <a:t>——</a:t>
            </a:r>
            <a:r>
              <a:rPr lang="zh-CN" altLang="en-US" dirty="0">
                <a:effectLst/>
              </a:rPr>
              <a:t>协同图交互层；第三部分为解码器部分。将在以下部分中作详细介绍。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0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如图所示，这是模型的整体框架。由三部分组成，第一部分为分层对话者感知编码器；第二部分为核心模块</a:t>
            </a:r>
            <a:r>
              <a:rPr lang="en-US" altLang="zh-CN" dirty="0">
                <a:effectLst/>
              </a:rPr>
              <a:t>——</a:t>
            </a:r>
            <a:r>
              <a:rPr lang="zh-CN" altLang="en-US" dirty="0">
                <a:effectLst/>
              </a:rPr>
              <a:t>协同图交互层；第三部分为解码器部分。将在以下部分中作详细介绍。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83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37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如图所示，这是模型的整体框架。由三部分组成，第一部分为分层对话者感知编码器；第二部分为核心模块</a:t>
            </a:r>
            <a:r>
              <a:rPr lang="en-US" altLang="zh-CN" dirty="0">
                <a:effectLst/>
              </a:rPr>
              <a:t>——</a:t>
            </a:r>
            <a:r>
              <a:rPr lang="zh-CN" altLang="en-US" dirty="0">
                <a:effectLst/>
              </a:rPr>
              <a:t>协同图交互层；第三部分为解码器部分。将在以下部分中作详细介绍。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19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如图所示，这是模型的整体框架。由三部分组成，第一部分为分层对话者感知编码器；第二部分为核心模块</a:t>
            </a:r>
            <a:r>
              <a:rPr lang="en-US" altLang="zh-CN" dirty="0">
                <a:effectLst/>
              </a:rPr>
              <a:t>——</a:t>
            </a:r>
            <a:r>
              <a:rPr lang="zh-CN" altLang="en-US" dirty="0">
                <a:effectLst/>
              </a:rPr>
              <a:t>协同图交互层；第三部分为解码器部分。将在以下部分中作详细介绍。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389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>
          <a:xfrm>
            <a:off x="0" y="-4762"/>
            <a:ext cx="12204700" cy="977900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160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1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rgbClr val="D9D9D9"/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rgbClr val="D9D9D9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6162" name="图片 7"/>
            <p:cNvPicPr>
              <a:picLocks noChangeAspect="1"/>
            </p:cNvPicPr>
            <p:nvPr/>
          </p:nvPicPr>
          <p:blipFill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3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6164" name="图片 9"/>
            <p:cNvPicPr>
              <a:picLocks noChangeAspect="1"/>
            </p:cNvPicPr>
            <p:nvPr/>
          </p:nvPicPr>
          <p:blipFill>
            <a:blip r:embed="rId6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166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500" dirty="0">
                  <a:solidFill>
                    <a:schemeClr val="bg1"/>
                  </a:solidFill>
                  <a:latin typeface="Gill Sans Ultra Bold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700" y="1239838"/>
            <a:ext cx="12192000" cy="448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313" y="5894388"/>
            <a:ext cx="1436687" cy="963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5872163"/>
            <a:ext cx="828675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8" descr="æ¥çæºå¾å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563" y="5881688"/>
            <a:ext cx="822325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2" descr="æ¥çæºå¾å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3513" y="6024563"/>
            <a:ext cx="1260475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4" descr="æ¥çæºå¾å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250" y="5926138"/>
            <a:ext cx="836613" cy="82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283657" y="1366198"/>
            <a:ext cx="11677115" cy="13998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12700" marR="5080" algn="ctr" defTabSz="914400" eaLnBrk="1" hangingPunct="1">
              <a:lnSpc>
                <a:spcPct val="139000"/>
              </a:lnSpc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-5" normalizeH="0" baseline="0" noProof="0" dirty="0">
                <a:solidFill>
                  <a:srgbClr val="1F4E79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lt"/>
              </a:rPr>
              <a:t>Empathetic Dialogue Generation via Sensitive Emotion Recognition and Sensible Knowledge Selection</a:t>
            </a:r>
          </a:p>
        </p:txBody>
      </p:sp>
      <p:sp>
        <p:nvSpPr>
          <p:cNvPr id="32" name="TextBox 12"/>
          <p:cNvSpPr txBox="1"/>
          <p:nvPr/>
        </p:nvSpPr>
        <p:spPr>
          <a:xfrm>
            <a:off x="8389938" y="5238750"/>
            <a:ext cx="222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2022_EMNLP</a:t>
            </a:r>
            <a:endParaRPr kumimoji="0" lang="zh-CN" altLang="en-US" sz="2400" kern="1200" cap="none" spc="0" normalizeH="0" baseline="0" noProof="1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56" name="文本框 32"/>
          <p:cNvSpPr txBox="1"/>
          <p:nvPr/>
        </p:nvSpPr>
        <p:spPr>
          <a:xfrm>
            <a:off x="8206596" y="5880100"/>
            <a:ext cx="358298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Reported by Junhao Cao</a:t>
            </a:r>
          </a:p>
        </p:txBody>
      </p:sp>
      <p:sp>
        <p:nvSpPr>
          <p:cNvPr id="25" name="文本框 27"/>
          <p:cNvSpPr txBox="1"/>
          <p:nvPr/>
        </p:nvSpPr>
        <p:spPr>
          <a:xfrm>
            <a:off x="4741863" y="5267325"/>
            <a:ext cx="27334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2022.11.26  •  ChongQing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33844" y="4701143"/>
            <a:ext cx="614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code: https://github.com/wlr737/EMNLP2022-SEEK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023" y="2878565"/>
            <a:ext cx="7404481" cy="15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0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3F81BC-6688-4BF0-BEEF-EAAA461C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7" y="1354015"/>
            <a:ext cx="10585673" cy="43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7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797C4B-12B6-4786-86A0-F8C1EF2BF5F0}"/>
              </a:ext>
            </a:extLst>
          </p:cNvPr>
          <p:cNvSpPr txBox="1"/>
          <p:nvPr/>
        </p:nvSpPr>
        <p:spPr>
          <a:xfrm>
            <a:off x="163901" y="2967653"/>
            <a:ext cx="7002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核心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从</a:t>
            </a:r>
            <a:r>
              <a:rPr lang="en-US" altLang="zh-CN" dirty="0">
                <a:solidFill>
                  <a:srgbClr val="FF0000"/>
                </a:solidFill>
              </a:rPr>
              <a:t>Comet</a:t>
            </a:r>
            <a:r>
              <a:rPr lang="zh-CN" altLang="en-US" dirty="0">
                <a:solidFill>
                  <a:srgbClr val="FF0000"/>
                </a:solidFill>
              </a:rPr>
              <a:t>生成的句子要与原始的</a:t>
            </a:r>
            <a:r>
              <a:rPr lang="en-US" altLang="zh-CN" dirty="0">
                <a:solidFill>
                  <a:srgbClr val="FF0000"/>
                </a:solidFill>
              </a:rPr>
              <a:t>Utterance </a:t>
            </a:r>
            <a:r>
              <a:rPr lang="zh-CN" altLang="en-US" dirty="0">
                <a:solidFill>
                  <a:srgbClr val="FF0000"/>
                </a:solidFill>
              </a:rPr>
              <a:t>进行相关性计算充当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注意力权重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zh-CN" altLang="en-US" dirty="0">
                <a:solidFill>
                  <a:srgbClr val="FF0000"/>
                </a:solidFill>
              </a:rPr>
              <a:t>从而聚合出一个</a:t>
            </a:r>
            <a:r>
              <a:rPr lang="en-US" altLang="zh-CN" dirty="0">
                <a:solidFill>
                  <a:srgbClr val="FF0000"/>
                </a:solidFill>
              </a:rPr>
              <a:t>Cn,</a:t>
            </a:r>
            <a:r>
              <a:rPr lang="zh-CN" altLang="en-US" dirty="0">
                <a:solidFill>
                  <a:srgbClr val="FF0000"/>
                </a:solidFill>
              </a:rPr>
              <a:t>再将二者拼接起来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zh-CN" altLang="en-US" dirty="0">
                <a:solidFill>
                  <a:srgbClr val="FF0000"/>
                </a:solidFill>
              </a:rPr>
              <a:t>进行</a:t>
            </a:r>
            <a:r>
              <a:rPr lang="en-US" altLang="zh-CN" dirty="0">
                <a:solidFill>
                  <a:srgbClr val="FF0000"/>
                </a:solidFill>
              </a:rPr>
              <a:t>encode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503E4BE-AA16-4829-B69B-6CF8206AA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48"/>
          <a:stretch/>
        </p:blipFill>
        <p:spPr>
          <a:xfrm>
            <a:off x="7263142" y="3777"/>
            <a:ext cx="4928858" cy="40767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2DD3407-4218-4D59-B135-581C8648E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31" y="1491463"/>
            <a:ext cx="5523809" cy="14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E5A1195-BF03-4A62-A186-A0088BBDE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46" y="3695254"/>
            <a:ext cx="4447377" cy="31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92675" y="1522180"/>
            <a:ext cx="111850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Past, Present, and Future: Conversational Emotion Recognition through Structural Modeling of Psychological Knowledge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5359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——EMNLP2021</a:t>
            </a:r>
          </a:p>
          <a:p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B60E82C-E940-42F9-8968-C1F75084B1ED}"/>
              </a:ext>
            </a:extLst>
          </p:cNvPr>
          <p:cNvSpPr txBox="1"/>
          <p:nvPr/>
        </p:nvSpPr>
        <p:spPr>
          <a:xfrm>
            <a:off x="1434572" y="2924492"/>
            <a:ext cx="94511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Jiangnan Li1,2, Zheng Lin1,2∗, Peng Fu1,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Weiping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Wang1</a:t>
            </a:r>
          </a:p>
          <a:p>
            <a:pPr algn="ctr"/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1Institute of Information Engineering, Chinese Academy of Sciences, Beijing, China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2School of Cyber Security, University of Chinese Academy of Sciences, Beijing, China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lijiangnan,linzheng,fupeng,wangweiping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}@iie.ac.cn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4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9E7BB0-AA47-4B16-A9C5-829C8C6A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87" y="698739"/>
            <a:ext cx="9945913" cy="6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9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797C4B-12B6-4786-86A0-F8C1EF2BF5F0}"/>
              </a:ext>
            </a:extLst>
          </p:cNvPr>
          <p:cNvSpPr txBox="1"/>
          <p:nvPr/>
        </p:nvSpPr>
        <p:spPr>
          <a:xfrm>
            <a:off x="163901" y="1243231"/>
            <a:ext cx="497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核心</a:t>
            </a:r>
            <a:r>
              <a:rPr lang="en-US" altLang="zh-CN" dirty="0">
                <a:solidFill>
                  <a:srgbClr val="FF0000"/>
                </a:solidFill>
              </a:rPr>
              <a:t>: </a:t>
            </a:r>
            <a:r>
              <a:rPr lang="zh-CN" altLang="en-US" dirty="0">
                <a:solidFill>
                  <a:srgbClr val="FF0000"/>
                </a:solidFill>
              </a:rPr>
              <a:t>自己自定义节点之间的关系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zh-CN" altLang="en-US" dirty="0">
                <a:solidFill>
                  <a:srgbClr val="FF0000"/>
                </a:solidFill>
              </a:rPr>
              <a:t>关系的表征使用</a:t>
            </a:r>
            <a:r>
              <a:rPr lang="en-US" altLang="zh-CN" dirty="0">
                <a:solidFill>
                  <a:srgbClr val="FF0000"/>
                </a:solidFill>
              </a:rPr>
              <a:t>Comet</a:t>
            </a:r>
            <a:r>
              <a:rPr lang="zh-CN" altLang="en-US" dirty="0">
                <a:solidFill>
                  <a:srgbClr val="FF0000"/>
                </a:solidFill>
              </a:rPr>
              <a:t>进行学习关系的</a:t>
            </a:r>
            <a:r>
              <a:rPr lang="en-US" altLang="zh-CN" dirty="0">
                <a:solidFill>
                  <a:srgbClr val="FF0000"/>
                </a:solidFill>
              </a:rPr>
              <a:t>representation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97C1E36-EA27-43FB-BA5C-37F09B137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2" r="15630" b="18121"/>
          <a:stretch/>
        </p:blipFill>
        <p:spPr>
          <a:xfrm>
            <a:off x="5213915" y="0"/>
            <a:ext cx="6978085" cy="42115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30F999-F23E-43D1-A82B-E37D4230C6FE}"/>
              </a:ext>
            </a:extLst>
          </p:cNvPr>
          <p:cNvSpPr txBox="1"/>
          <p:nvPr/>
        </p:nvSpPr>
        <p:spPr>
          <a:xfrm>
            <a:off x="163901" y="3708610"/>
            <a:ext cx="9472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1,</a:t>
            </a:r>
            <a:r>
              <a:rPr lang="zh-CN" altLang="en-US" dirty="0">
                <a:solidFill>
                  <a:srgbClr val="FF0000"/>
                </a:solidFill>
              </a:rPr>
              <a:t>不同</a:t>
            </a:r>
            <a:r>
              <a:rPr lang="en-US" altLang="zh-CN" dirty="0">
                <a:solidFill>
                  <a:srgbClr val="FF0000"/>
                </a:solidFill>
              </a:rPr>
              <a:t>speaker</a:t>
            </a:r>
            <a:r>
              <a:rPr lang="zh-CN" altLang="en-US" dirty="0">
                <a:solidFill>
                  <a:srgbClr val="FF0000"/>
                </a:solidFill>
              </a:rPr>
              <a:t>之间的</a:t>
            </a:r>
            <a:r>
              <a:rPr lang="en-US" altLang="zh-CN" dirty="0">
                <a:solidFill>
                  <a:srgbClr val="FF0000"/>
                </a:solidFill>
              </a:rPr>
              <a:t>utterances</a:t>
            </a:r>
            <a:r>
              <a:rPr lang="zh-CN" altLang="en-US" dirty="0">
                <a:solidFill>
                  <a:srgbClr val="FF0000"/>
                </a:solidFill>
              </a:rPr>
              <a:t>关系被定义为</a:t>
            </a:r>
            <a:r>
              <a:rPr lang="en-US" altLang="zh-CN" dirty="0" err="1">
                <a:solidFill>
                  <a:srgbClr val="FF0000"/>
                </a:solidFill>
              </a:rPr>
              <a:t>Owant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2,speaker</a:t>
            </a:r>
            <a:r>
              <a:rPr lang="zh-CN" altLang="en-US" dirty="0">
                <a:solidFill>
                  <a:srgbClr val="FF0000"/>
                </a:solidFill>
              </a:rPr>
              <a:t>的自环被定义为</a:t>
            </a:r>
            <a:r>
              <a:rPr lang="en-US" altLang="zh-CN" dirty="0" err="1">
                <a:solidFill>
                  <a:srgbClr val="FF0000"/>
                </a:solidFill>
              </a:rPr>
              <a:t>Oeffect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3,</a:t>
            </a:r>
            <a:r>
              <a:rPr lang="zh-CN" altLang="en-US" dirty="0">
                <a:solidFill>
                  <a:srgbClr val="FF0000"/>
                </a:solidFill>
              </a:rPr>
              <a:t>同一</a:t>
            </a:r>
            <a:r>
              <a:rPr lang="en-US" altLang="zh-CN" dirty="0">
                <a:solidFill>
                  <a:srgbClr val="FF0000"/>
                </a:solidFill>
              </a:rPr>
              <a:t>speaker</a:t>
            </a:r>
            <a:r>
              <a:rPr lang="zh-CN" altLang="en-US" dirty="0">
                <a:solidFill>
                  <a:srgbClr val="FF0000"/>
                </a:solidFill>
              </a:rPr>
              <a:t>的不同</a:t>
            </a:r>
            <a:r>
              <a:rPr lang="en-US" altLang="zh-CN" dirty="0">
                <a:solidFill>
                  <a:srgbClr val="FF0000"/>
                </a:solidFill>
              </a:rPr>
              <a:t>utterances,</a:t>
            </a:r>
            <a:r>
              <a:rPr lang="zh-CN" altLang="en-US" dirty="0">
                <a:solidFill>
                  <a:srgbClr val="FF0000"/>
                </a:solidFill>
              </a:rPr>
              <a:t>当前一个</a:t>
            </a:r>
            <a:r>
              <a:rPr lang="en-US" altLang="zh-CN" dirty="0">
                <a:solidFill>
                  <a:srgbClr val="FF0000"/>
                </a:solidFill>
              </a:rPr>
              <a:t>utterance</a:t>
            </a:r>
            <a:r>
              <a:rPr lang="zh-CN" altLang="en-US" dirty="0">
                <a:solidFill>
                  <a:srgbClr val="FF0000"/>
                </a:solidFill>
              </a:rPr>
              <a:t>指向后一个</a:t>
            </a:r>
            <a:r>
              <a:rPr lang="en-US" altLang="zh-CN" dirty="0">
                <a:solidFill>
                  <a:srgbClr val="FF0000"/>
                </a:solidFill>
              </a:rPr>
              <a:t>utterance</a:t>
            </a:r>
            <a:r>
              <a:rPr lang="zh-CN" altLang="en-US" dirty="0">
                <a:solidFill>
                  <a:srgbClr val="FF0000"/>
                </a:solidFill>
              </a:rPr>
              <a:t>时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被定义为</a:t>
            </a:r>
            <a:r>
              <a:rPr lang="en-US" altLang="zh-CN" dirty="0" err="1">
                <a:solidFill>
                  <a:srgbClr val="FF0000"/>
                </a:solidFill>
              </a:rPr>
              <a:t>Xwant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4,</a:t>
            </a:r>
            <a:r>
              <a:rPr lang="zh-CN" altLang="en-US" dirty="0">
                <a:solidFill>
                  <a:srgbClr val="FF0000"/>
                </a:solidFill>
              </a:rPr>
              <a:t>同一</a:t>
            </a:r>
            <a:r>
              <a:rPr lang="en-US" altLang="zh-CN" dirty="0">
                <a:solidFill>
                  <a:srgbClr val="FF0000"/>
                </a:solidFill>
              </a:rPr>
              <a:t>speaker</a:t>
            </a:r>
            <a:r>
              <a:rPr lang="zh-CN" altLang="en-US" dirty="0">
                <a:solidFill>
                  <a:srgbClr val="FF0000"/>
                </a:solidFill>
              </a:rPr>
              <a:t>的不同</a:t>
            </a:r>
            <a:r>
              <a:rPr lang="en-US" altLang="zh-CN" dirty="0">
                <a:solidFill>
                  <a:srgbClr val="FF0000"/>
                </a:solidFill>
              </a:rPr>
              <a:t>utterances,</a:t>
            </a:r>
            <a:r>
              <a:rPr lang="zh-CN" altLang="en-US" dirty="0">
                <a:solidFill>
                  <a:srgbClr val="FF0000"/>
                </a:solidFill>
              </a:rPr>
              <a:t>后一个</a:t>
            </a:r>
            <a:r>
              <a:rPr lang="en-US" altLang="zh-CN" dirty="0">
                <a:solidFill>
                  <a:srgbClr val="FF0000"/>
                </a:solidFill>
              </a:rPr>
              <a:t>utterance</a:t>
            </a:r>
            <a:r>
              <a:rPr lang="zh-CN" altLang="en-US" dirty="0">
                <a:solidFill>
                  <a:srgbClr val="FF0000"/>
                </a:solidFill>
              </a:rPr>
              <a:t>指向当前一个</a:t>
            </a:r>
            <a:r>
              <a:rPr lang="en-US" altLang="zh-CN" dirty="0">
                <a:solidFill>
                  <a:srgbClr val="FF0000"/>
                </a:solidFill>
              </a:rPr>
              <a:t>utterance</a:t>
            </a:r>
            <a:r>
              <a:rPr lang="zh-CN" altLang="en-US" dirty="0">
                <a:solidFill>
                  <a:srgbClr val="FF0000"/>
                </a:solidFill>
              </a:rPr>
              <a:t>时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被定义为</a:t>
            </a:r>
            <a:r>
              <a:rPr lang="en-US" altLang="zh-CN" dirty="0" err="1">
                <a:solidFill>
                  <a:srgbClr val="FF0000"/>
                </a:solidFill>
              </a:rPr>
              <a:t>Xintent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7DE7D5C-827A-4835-93CF-9F3A983D4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15" y="1971249"/>
            <a:ext cx="3590476" cy="15142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281448-64B8-4007-9AC4-B4477A2E1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5" y="5029602"/>
            <a:ext cx="3580952" cy="8666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49F7925-FDF5-4951-BDF7-F9E578D9C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339" y="5029602"/>
            <a:ext cx="3580952" cy="150476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F08423E-E347-4C6D-B2EA-E9C2BF99252D}"/>
              </a:ext>
            </a:extLst>
          </p:cNvPr>
          <p:cNvSpPr txBox="1"/>
          <p:nvPr/>
        </p:nvSpPr>
        <p:spPr>
          <a:xfrm>
            <a:off x="7937291" y="5249938"/>
            <a:ext cx="42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Eq3</a:t>
            </a:r>
            <a:r>
              <a:rPr lang="zh-CN" altLang="en-US" dirty="0">
                <a:solidFill>
                  <a:srgbClr val="FF0000"/>
                </a:solidFill>
              </a:rPr>
              <a:t>利用节点特征和边的特征进行聚合操作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zh-CN" altLang="en-US" dirty="0">
                <a:solidFill>
                  <a:srgbClr val="FF0000"/>
                </a:solidFill>
              </a:rPr>
              <a:t>丰富节点的特征表示</a:t>
            </a:r>
          </a:p>
        </p:txBody>
      </p:sp>
    </p:spTree>
    <p:extLst>
      <p:ext uri="{BB962C8B-B14F-4D97-AF65-F5344CB8AC3E}">
        <p14:creationId xmlns:p14="http://schemas.microsoft.com/office/powerpoint/2010/main" val="79321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05456"/>
            <a:ext cx="10515600" cy="51218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华康俪金黑W8(P)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8069597" y="2811695"/>
            <a:ext cx="39939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altLang="zh-CN" sz="2000" dirty="0">
                <a:solidFill>
                  <a:srgbClr val="FF0000"/>
                </a:solidFill>
                <a:latin typeface="等线" panose="02010600030101010101" pitchFamily="2" charset="-122"/>
              </a:rPr>
              <a:t>Utterance and Knowledge Encoder</a:t>
            </a:r>
            <a:endParaRPr lang="zh-CN" altLang="en-US" sz="2000" dirty="0">
              <a:solidFill>
                <a:srgbClr val="FF0000"/>
              </a:solidFill>
              <a:latin typeface="等线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" y="1939709"/>
            <a:ext cx="8050926" cy="42128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54841" y="1497996"/>
            <a:ext cx="2088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Task Formulation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35932" y="3260105"/>
            <a:ext cx="619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Utterance Encoding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500" y="4340227"/>
            <a:ext cx="3333921" cy="2730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00" y="4821293"/>
            <a:ext cx="2698889" cy="28576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313500" y="5260251"/>
            <a:ext cx="7225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Knowledge Encoding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2172" y="5754018"/>
            <a:ext cx="3098959" cy="596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467" y="1998943"/>
            <a:ext cx="1866996" cy="311166"/>
          </a:xfrm>
          <a:prstGeom prst="rect">
            <a:avLst/>
          </a:prstGeom>
        </p:spPr>
      </p:pic>
      <p:pic>
        <p:nvPicPr>
          <p:cNvPr id="16385" name="图片 163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467" y="2421954"/>
            <a:ext cx="2425825" cy="304816"/>
          </a:xfrm>
          <a:prstGeom prst="rect">
            <a:avLst/>
          </a:prstGeom>
        </p:spPr>
      </p:pic>
      <p:pic>
        <p:nvPicPr>
          <p:cNvPr id="16387" name="图片 163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6347" y="3743878"/>
            <a:ext cx="3391074" cy="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9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08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Yabo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Yin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011" y="1882842"/>
            <a:ext cx="111850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CEM: Commonsense-aware Empathetic Response Generation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4318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——AAAI2022</a:t>
            </a:r>
          </a:p>
          <a:p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B60E82C-E940-42F9-8968-C1F75084B1ED}"/>
              </a:ext>
            </a:extLst>
          </p:cNvPr>
          <p:cNvSpPr txBox="1"/>
          <p:nvPr/>
        </p:nvSpPr>
        <p:spPr>
          <a:xfrm>
            <a:off x="1370410" y="2713837"/>
            <a:ext cx="94511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Sahand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Sabour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Chujie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Zheng,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Minlie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Huang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CoAI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Group, DCST, Institute for Artificial Intelligence,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State Key Lab of Intelligent Technology and Systems,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Beijing National Research Center for Information Science and Technology,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Tsinghua University, Beijing 100084, China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sahandfer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chujiezhengchn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}@gmail.com, aihuang@tsinghua.edu.cn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E241D9-CD75-4A45-8569-195985C8CEC3}"/>
              </a:ext>
            </a:extLst>
          </p:cNvPr>
          <p:cNvSpPr txBox="1"/>
          <p:nvPr/>
        </p:nvSpPr>
        <p:spPr>
          <a:xfrm>
            <a:off x="209895" y="5053151"/>
            <a:ext cx="675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Code and dataset are available at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https://github.com/Sahandfer/CEM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2AA1112-C7E1-4A91-BF1F-2649F5111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9" y="2453054"/>
            <a:ext cx="8468653" cy="4341676"/>
          </a:xfrm>
          <a:prstGeom prst="rect">
            <a:avLst/>
          </a:prstGeom>
        </p:spPr>
      </p:pic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D6F57C-A820-4F64-B4B6-C5E4031BC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526972"/>
            <a:ext cx="6258909" cy="2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6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B3BF45C-5BFF-41E5-9EA5-15A2EE6ACA92}"/>
              </a:ext>
            </a:extLst>
          </p:cNvPr>
          <p:cNvGrpSpPr/>
          <p:nvPr/>
        </p:nvGrpSpPr>
        <p:grpSpPr>
          <a:xfrm>
            <a:off x="5732585" y="641687"/>
            <a:ext cx="6332854" cy="3634025"/>
            <a:chOff x="6096000" y="1181685"/>
            <a:chExt cx="5571392" cy="271330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CFA0B405-0792-42E7-BD7D-E85478445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91" t="9425" r="2970" b="1433"/>
            <a:stretch/>
          </p:blipFill>
          <p:spPr>
            <a:xfrm>
              <a:off x="6096000" y="1181685"/>
              <a:ext cx="5571392" cy="2713308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33C1A65-E2C7-4EC2-9E08-4B2CDF37DCED}"/>
                </a:ext>
              </a:extLst>
            </p:cNvPr>
            <p:cNvSpPr/>
            <p:nvPr/>
          </p:nvSpPr>
          <p:spPr>
            <a:xfrm>
              <a:off x="6721555" y="1372053"/>
              <a:ext cx="720968" cy="9847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51FBE6-D3D8-481D-A0D5-A8E240168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57" y="1395284"/>
            <a:ext cx="3419907" cy="427966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115E4D98-734E-4AC6-B2BD-E68406ED553E}"/>
              </a:ext>
            </a:extLst>
          </p:cNvPr>
          <p:cNvGrpSpPr/>
          <p:nvPr/>
        </p:nvGrpSpPr>
        <p:grpSpPr>
          <a:xfrm>
            <a:off x="348257" y="1988741"/>
            <a:ext cx="3696205" cy="427966"/>
            <a:chOff x="436463" y="2661835"/>
            <a:chExt cx="5659537" cy="7144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837D25-0939-4DC5-A8DE-723667C94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463" y="2761861"/>
              <a:ext cx="1200318" cy="51442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B04CF97-CEA2-4041-A908-66029DCB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1046" y="2661835"/>
              <a:ext cx="4324954" cy="714475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EAE8B20E-3F89-4CF3-BB05-DDC5FF05E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57" y="3121572"/>
            <a:ext cx="5157340" cy="2841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9486B17-47DE-45CD-858D-1D8E550D8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901" y="2554797"/>
            <a:ext cx="2257740" cy="42868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484A536-475D-4D98-8208-4A0797CCA6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258" y="3613638"/>
            <a:ext cx="3654180" cy="4077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7798AE5-ED24-41E6-B2F2-3096350345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900" y="3660029"/>
            <a:ext cx="1280442" cy="3150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9EE11-FB39-467C-8BA9-74912FF12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740" y="4958602"/>
            <a:ext cx="4264194" cy="323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C51CC8-9074-4295-B509-0B75C8B26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257" y="5362358"/>
            <a:ext cx="5254332" cy="3234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A61EEF1-8073-4B2A-998A-5D7590DA7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901" y="4275712"/>
            <a:ext cx="2945059" cy="428136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77F360-C313-4707-96D3-6153B11B3A67}"/>
              </a:ext>
            </a:extLst>
          </p:cNvPr>
          <p:cNvGrpSpPr/>
          <p:nvPr/>
        </p:nvGrpSpPr>
        <p:grpSpPr>
          <a:xfrm>
            <a:off x="369108" y="5814146"/>
            <a:ext cx="3014678" cy="316568"/>
            <a:chOff x="327962" y="5363490"/>
            <a:chExt cx="3014678" cy="31656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E1B49B2-DE97-4536-B724-4395DBFCE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7962" y="5412164"/>
              <a:ext cx="1485598" cy="26789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531BBAD-56E0-48FA-9D6C-E7DDAD75A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13560" y="5363490"/>
              <a:ext cx="1529080" cy="316568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5C1FAB72-B88A-420A-94F4-C53C23BB76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3954941"/>
            <a:ext cx="4850623" cy="8701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A2858E2-6172-401F-867C-7C1D7A4910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6023" y="4873640"/>
            <a:ext cx="3010600" cy="27018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8F939DD-201B-47E5-A9EC-CB5C1D77C7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36023" y="5202543"/>
            <a:ext cx="2878354" cy="22929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F4D076D-AC07-45AC-BCE2-87F7AAE081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06042" y="5452061"/>
            <a:ext cx="4640581" cy="70561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54D85B8-AA92-4B69-A355-2931FEFA833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44307" y="6216313"/>
            <a:ext cx="1886544" cy="3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1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64011" y="1882842"/>
            <a:ext cx="1118506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COSMIC: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COmmonSense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knowledge for</a:t>
            </a:r>
          </a:p>
          <a:p>
            <a:pPr algn="ctr"/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eMotion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in Conversations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5359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——EMNLP2020</a:t>
            </a:r>
          </a:p>
          <a:p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B60E82C-E940-42F9-8968-C1F75084B1ED}"/>
              </a:ext>
            </a:extLst>
          </p:cNvPr>
          <p:cNvSpPr txBox="1"/>
          <p:nvPr/>
        </p:nvSpPr>
        <p:spPr>
          <a:xfrm>
            <a:off x="1434572" y="2924492"/>
            <a:ext cx="94511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Deepanway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Ghosal† 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Navonil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Majumder† , Alexander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Gelbukh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Rada Mihalcea4,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Soujanya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Poria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† 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† Singapore University of Technology and Design, Singapore 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CIC, Instituto Polit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´</a:t>
            </a:r>
          </a:p>
          <a:p>
            <a:pPr algn="ctr"/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ecnico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Nacional, Mexico 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 University of Michigan, USA 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deepanway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ghosal@mymail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.,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navonil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majumder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@,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sporia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@}sutd.edu.sg, 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gelbukh@cic.ipn.mx, mihalcea@umich.edu 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4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D6F57C-A820-4F64-B4B6-C5E4031BC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30" y="0"/>
            <a:ext cx="7499870" cy="29366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EA7BDD-6073-4485-BD32-55998B93E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1" y="1714501"/>
            <a:ext cx="8402400" cy="50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833C1A65-E2C7-4EC2-9E08-4B2CDF37DCED}"/>
              </a:ext>
            </a:extLst>
          </p:cNvPr>
          <p:cNvSpPr/>
          <p:nvPr/>
        </p:nvSpPr>
        <p:spPr>
          <a:xfrm>
            <a:off x="6443637" y="896653"/>
            <a:ext cx="819505" cy="1318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803B618-20E8-42F4-AC9A-596D19DD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556" y="-38842"/>
            <a:ext cx="6774696" cy="40833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91BDFC-A1F5-46B5-855A-69FF3F6E3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64" y="1482504"/>
            <a:ext cx="724374" cy="2069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BDC5E3-EA4B-4183-BAAB-152ABFAF4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38" y="1482504"/>
            <a:ext cx="4272323" cy="7908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8797C4B-12B6-4786-86A0-F8C1EF2BF5F0}"/>
              </a:ext>
            </a:extLst>
          </p:cNvPr>
          <p:cNvSpPr txBox="1"/>
          <p:nvPr/>
        </p:nvSpPr>
        <p:spPr>
          <a:xfrm>
            <a:off x="149215" y="2805782"/>
            <a:ext cx="575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核心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为一个句子和对应的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种关系通过</a:t>
            </a:r>
            <a:r>
              <a:rPr lang="en-US" altLang="zh-CN" dirty="0">
                <a:solidFill>
                  <a:srgbClr val="FF0000"/>
                </a:solidFill>
              </a:rPr>
              <a:t>Comet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Encoder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来获取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个不同的向量表示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r>
              <a:rPr lang="zh-CN" altLang="en-US" dirty="0">
                <a:solidFill>
                  <a:srgbClr val="FF0000"/>
                </a:solidFill>
              </a:rPr>
              <a:t>并拼接到句子向量上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3BB95FB-21E8-4EAC-AB96-CDC250348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85" y="3871648"/>
            <a:ext cx="3991707" cy="7644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D7DAA45-13C4-46C5-A1CA-C6710A96B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39" y="4828069"/>
            <a:ext cx="3910879" cy="51752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E40AE77-F693-40E7-B61E-92425741A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13" y="5684724"/>
            <a:ext cx="4073018" cy="51698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40B3922-F7EC-4876-A624-61D9E5408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176472"/>
            <a:ext cx="4115477" cy="99748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3A72289-A3D1-4BF9-B659-7E9F66F9C5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713" y="5173952"/>
            <a:ext cx="4502050" cy="6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92675" y="1522180"/>
            <a:ext cx="1118506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Topic-Driven and Knowledge-Aware Transformer for Dialogue Emotion Detection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3276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——ACL2021</a:t>
            </a:r>
          </a:p>
          <a:p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B60E82C-E940-42F9-8968-C1F75084B1ED}"/>
              </a:ext>
            </a:extLst>
          </p:cNvPr>
          <p:cNvSpPr txBox="1"/>
          <p:nvPr/>
        </p:nvSpPr>
        <p:spPr>
          <a:xfrm>
            <a:off x="1434572" y="2924492"/>
            <a:ext cx="94511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Lixing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Zhu†, Gabriele Pergola†, Lin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Gui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†, 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Deyu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Zhou§, Yulan He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† †Department of Computer Science, University of Warwick, UK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§School of Computer Science and Engineering, Key Laboratory of Computer Network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Information Integration, Ministry of Education, Southeast University, China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lixing.zhu,gabriele.pergola,lin.gui,yulan.he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}@warwick.ac.uk</a:t>
            </a:r>
          </a:p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d.zhou@seu.edu.cn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90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15282</TotalTime>
  <Words>982</Words>
  <Application>Microsoft Office PowerPoint</Application>
  <PresentationFormat>宽屏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Bahnschrift Condensed</vt:lpstr>
      <vt:lpstr>Gill Sans Ultra Bold</vt:lpstr>
      <vt:lpstr>NimbusRomNo9L-Regu</vt:lpstr>
      <vt:lpstr>等线</vt:lpstr>
      <vt:lpstr>仿宋</vt:lpstr>
      <vt:lpstr>黑体</vt:lpstr>
      <vt:lpstr>华康俪金黑W8(P)</vt:lpstr>
      <vt:lpstr>楷体</vt:lpstr>
      <vt:lpstr>宋体</vt:lpstr>
      <vt:lpstr>Arial</vt:lpstr>
      <vt:lpstr>Times New Roman</vt:lpstr>
      <vt:lpstr>Wingdings</vt:lpstr>
      <vt:lpstr>Office 主题​​</vt:lpstr>
      <vt:lpstr>PowerPoint 演示文稿</vt:lpstr>
      <vt:lpstr>Method</vt:lpstr>
      <vt:lpstr>PowerPoint 演示文稿</vt:lpstr>
      <vt:lpstr>Method</vt:lpstr>
      <vt:lpstr>Method</vt:lpstr>
      <vt:lpstr>PowerPoint 演示文稿</vt:lpstr>
      <vt:lpstr>Method</vt:lpstr>
      <vt:lpstr>Method</vt:lpstr>
      <vt:lpstr>PowerPoint 演示文稿</vt:lpstr>
      <vt:lpstr>Method</vt:lpstr>
      <vt:lpstr>Method</vt:lpstr>
      <vt:lpstr>PowerPoint 演示文稿</vt:lpstr>
      <vt:lpstr>Method</vt:lpstr>
      <vt:lpstr>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Administrator</cp:lastModifiedBy>
  <cp:revision>1802</cp:revision>
  <dcterms:created xsi:type="dcterms:W3CDTF">2017-04-22T07:59:00Z</dcterms:created>
  <dcterms:modified xsi:type="dcterms:W3CDTF">2022-12-01T06:03:36Z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